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6" r:id="rId4"/>
    <p:sldId id="273" r:id="rId5"/>
    <p:sldId id="257" r:id="rId6"/>
    <p:sldId id="259" r:id="rId7"/>
    <p:sldId id="277" r:id="rId8"/>
    <p:sldId id="280" r:id="rId9"/>
    <p:sldId id="291" r:id="rId10"/>
    <p:sldId id="282" r:id="rId11"/>
    <p:sldId id="260" r:id="rId12"/>
    <p:sldId id="261" r:id="rId13"/>
    <p:sldId id="287" r:id="rId14"/>
    <p:sldId id="297" r:id="rId15"/>
    <p:sldId id="288" r:id="rId16"/>
    <p:sldId id="289" r:id="rId17"/>
    <p:sldId id="290" r:id="rId18"/>
    <p:sldId id="292" r:id="rId19"/>
    <p:sldId id="293" r:id="rId20"/>
    <p:sldId id="294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33CCFF"/>
    <a:srgbClr val="00FF00"/>
    <a:srgbClr val="CC9900"/>
    <a:srgbClr val="CC66FF"/>
    <a:srgbClr val="0066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17" autoAdjust="0"/>
    <p:restoredTop sz="94622" autoAdjust="0"/>
  </p:normalViewPr>
  <p:slideViewPr>
    <p:cSldViewPr>
      <p:cViewPr>
        <p:scale>
          <a:sx n="87" d="100"/>
          <a:sy n="87" d="100"/>
        </p:scale>
        <p:origin x="-76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D8F8-8AA3-4A6D-94EA-1B2AFC581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AB7B-B286-476D-B5EC-79BDBA91D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F150-A5B4-4A7B-8C3B-F7DE203CA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2FC3-AC41-4443-9D9C-AE44E77DB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3D521-C865-49EF-8B47-01C1921C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CFF9-93CB-465B-9E99-ABED8B512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098E-7F75-41D1-B1DA-00C05C2BA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50BA-FB31-445F-89FA-716BBD75F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2AB8-D4B2-4CBC-AADA-DE825331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9E12-8BA1-4AE8-A318-E7F7C4B64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E159-AAFF-4DA5-8F54-21324E5F5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3D24-AF86-41A3-99E6-1157CEBE4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7F0E5392-387A-4B6E-9262-5DFC896CA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5.jpeg"/><Relationship Id="rId5" Type="http://schemas.openxmlformats.org/officeDocument/2006/relationships/image" Target="../media/image64.gi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4675" y="1000108"/>
            <a:ext cx="7997853" cy="857256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«Логопедический кабинет в ДОУ»</a:t>
            </a: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929190" y="3571877"/>
            <a:ext cx="4000528" cy="2143140"/>
          </a:xfrm>
        </p:spPr>
        <p:txBody>
          <a:bodyPr/>
          <a:lstStyle/>
          <a:p>
            <a:pPr algn="r"/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Елена Анатольевна</a:t>
            </a:r>
            <a:endParaRPr lang="ru-RU" sz="1400" b="1" dirty="0"/>
          </a:p>
          <a:p>
            <a:pPr algn="r"/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 </a:t>
            </a:r>
          </a:p>
          <a:p>
            <a:pPr algn="r"/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МКДОУ </a:t>
            </a:r>
            <a:r>
              <a:rPr lang="ru-RU" sz="1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Тогучинского</a:t>
            </a:r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«</a:t>
            </a:r>
            <a:r>
              <a:rPr lang="ru-RU" sz="1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Тогучинский</a:t>
            </a:r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6»</a:t>
            </a:r>
          </a:p>
          <a:p>
            <a:pPr algn="r"/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</a:t>
            </a:r>
          </a:p>
          <a:p>
            <a:pPr algn="r"/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первая</a:t>
            </a:r>
          </a:p>
          <a:p>
            <a:pPr algn="r"/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20 лет</a:t>
            </a:r>
          </a:p>
          <a:p>
            <a:pPr algn="r"/>
            <a:r>
              <a:rPr lang="ru-RU" sz="1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должности: 2 года  </a:t>
            </a:r>
          </a:p>
        </p:txBody>
      </p:sp>
      <p:pic>
        <p:nvPicPr>
          <p:cNvPr id="2052" name="Picture 8" descr="lines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610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lines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643578"/>
            <a:ext cx="8610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lines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92150"/>
            <a:ext cx="83058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lines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929330"/>
            <a:ext cx="83058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lines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3058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B99C88F-D9E5-417E-A646-630E6F2A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5" y="1623271"/>
            <a:ext cx="2864780" cy="3556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Центр развития неречевых процессов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/>
              <a:t> </a:t>
            </a:r>
            <a:endParaRPr lang="ru-RU" sz="2000" dirty="0">
              <a:solidFill>
                <a:schemeClr val="hlink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70BB74DF-81BC-450F-8075-AE53051A90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92" y="1417639"/>
            <a:ext cx="3928987" cy="2947466"/>
          </a:xfrm>
          <a:ln w="57150">
            <a:solidFill>
              <a:srgbClr val="7030A0"/>
            </a:solidFill>
          </a:ln>
        </p:spPr>
      </p:pic>
      <p:pic>
        <p:nvPicPr>
          <p:cNvPr id="10" name="Picture 2" descr="C:\Users\Rosinka\Desktop\фотки\20230116_123114.jpg">
            <a:extLst>
              <a:ext uri="{FF2B5EF4-FFF2-40B4-BE49-F238E27FC236}">
                <a16:creationId xmlns="" xmlns:a16="http://schemas.microsoft.com/office/drawing/2014/main" id="{AF874712-97EF-43E4-B414-148DDA82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29884" y="2030093"/>
            <a:ext cx="3096344" cy="232225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B0BBFC-C7AC-4666-A02F-EAFA81C3A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3857628"/>
            <a:ext cx="3484503" cy="261337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9431" y="64133"/>
            <a:ext cx="4826000" cy="45354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7030A0"/>
                </a:solidFill>
              </a:rPr>
              <a:t>Центр развития речевого дыхания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71" name="Picture 3" descr="d0a1d0bed0bbd0bdd0b5d187d0bdd0b0d18f20d180d0b0d0b4d0bed181d182d18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0"/>
            <a:ext cx="19240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4D17D56-A6F7-4A59-85D4-D0BA97D2D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57752" y="1071546"/>
            <a:ext cx="3500462" cy="296513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2CAF97-1BED-4BD3-8740-C34313AF0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027" y="817048"/>
            <a:ext cx="3107557" cy="233066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79847E5-7663-4486-9B15-902771135A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286256"/>
            <a:ext cx="4721462" cy="220169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637FB07-18F1-4B37-BA8B-7F75FD2C6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7" y="3982625"/>
            <a:ext cx="3491880" cy="261891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 advTm="21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260350"/>
            <a:ext cx="4319587" cy="46815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7030A0"/>
                </a:solidFill>
              </a:rPr>
              <a:t>Развитие межполушарного </a:t>
            </a:r>
            <a:r>
              <a:rPr lang="ru-RU" b="1" dirty="0" smtClean="0">
                <a:solidFill>
                  <a:srgbClr val="7030A0"/>
                </a:solidFill>
              </a:rPr>
              <a:t>взаимодействия</a:t>
            </a:r>
            <a:endParaRPr lang="ru-RU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74" name="Picture 10" descr="dis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300663"/>
            <a:ext cx="11398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dis1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101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dis1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445125"/>
            <a:ext cx="101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dis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57166"/>
            <a:ext cx="1079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708357-6715-4EFB-B5FB-7A2728A7E5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8603" y="2107220"/>
            <a:ext cx="3421031" cy="256577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AAE578B-B81C-4765-83F7-CF13A87154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51280" y="3754063"/>
            <a:ext cx="3611893" cy="270892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F6D0217-4CBC-4367-A6B1-9335FE8686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7327" y="2125111"/>
            <a:ext cx="3284984" cy="246373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 advTm="23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6FD0D0-15DE-442C-87E3-7165973B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Стенд для размещения лексического материала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FF886B4-CE54-45CD-890A-69C45D477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754" y="1196752"/>
            <a:ext cx="2915816" cy="218686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CD3DC7-6D5C-488C-A2CC-ABD5F902B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3995" y="1815171"/>
            <a:ext cx="3091482" cy="231861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598B4DC-F86F-4615-B4C5-B8841576C5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3753" y="3861048"/>
            <a:ext cx="2915816" cy="218686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0A7DBFD-C50E-43A3-99DF-E85329EFBB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57884" y="1285860"/>
            <a:ext cx="3003798" cy="225284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195" name="Picture 3" descr="C:\Users\Rosinka\Desktop\20230131_1048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071934" y="4429132"/>
            <a:ext cx="4800384" cy="224299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263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143007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Л</a:t>
            </a:r>
            <a:r>
              <a:rPr lang="ru-RU" sz="3200" b="1" dirty="0" err="1" smtClean="0">
                <a:solidFill>
                  <a:srgbClr val="7030A0"/>
                </a:solidFill>
              </a:rPr>
              <a:t>епбук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Rosinka\Desktop\20230131_104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572164" cy="417912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AD1E7D-B060-4276-AAFE-B7217347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Пособия по развитию связной речи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C9B5E9-743E-4BE4-A8F5-CA7BE77B7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7158" y="1142984"/>
            <a:ext cx="3323861" cy="249289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22F8CC-B29B-4753-9CD0-F330A0897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00694" y="1071546"/>
            <a:ext cx="3323862" cy="249289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6D2F160-E842-4CEE-869A-102BB0E8A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596" y="3857628"/>
            <a:ext cx="3323862" cy="249289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170" name="Picture 2" descr="C:\Users\Rosinka\Desktop\20230131_105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321301" y="4003436"/>
            <a:ext cx="3333774" cy="2500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5978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A05B79-0E09-4BCC-8B45-748C2007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Фразовый конструктор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23A1A0-196F-4CFF-82B3-533FFC377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596" y="1142984"/>
            <a:ext cx="3347865" cy="251089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8A71B3-B315-4E2E-A617-957F0CD41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29256" y="1285860"/>
            <a:ext cx="3347864" cy="251089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AD4CE2-2749-4FBC-B5EB-F6E408DA8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86050" y="3929066"/>
            <a:ext cx="3635896" cy="272692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4326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376CE4-068D-47A2-8998-66CEE4E6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Подготовка к обучению грамоте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63DAD9-0449-401E-A4C5-F0E62CB7F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31" y="1462505"/>
            <a:ext cx="3278151" cy="245861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26375B-A075-4FC7-9049-A1136B7E9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619" y="1624191"/>
            <a:ext cx="3278152" cy="245861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D76301-4610-4D6E-A006-3015AE6AB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0364" y="4071942"/>
            <a:ext cx="3323861" cy="249289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4392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9DD5BA-8382-4BB6-B40A-D9540D2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Родительские уголки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B8470FC-887E-41FE-9D6C-C09046FCD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5889" y="1625045"/>
            <a:ext cx="3284984" cy="246373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EC04B2A-732E-4D7E-913F-41555D8DA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593" y="1214421"/>
            <a:ext cx="3396131" cy="254709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670F118-B4C2-4246-A4C6-C5A5487DE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0297" y="4000504"/>
            <a:ext cx="3524275" cy="264320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6498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96F63-0AD0-4D3E-9B48-478441C2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04" y="332656"/>
            <a:ext cx="6072230" cy="781523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Рабочее место логопеда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CBED1C-8104-4D58-BEA8-DA58C6FFD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7163" y="1722201"/>
            <a:ext cx="4633731" cy="347529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FCCA48F-8595-4B99-AD02-C7B37E210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662" y="1142984"/>
            <a:ext cx="4000528" cy="300039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402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Добро пожаловать! Кабинет №1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000636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7030A0"/>
                </a:solidFill>
              </a:rPr>
              <a:t>Приглашаю в кабинет</a:t>
            </a: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7030A0"/>
                </a:solidFill>
              </a:rPr>
              <a:t>Интересней в ДОУ нет!</a:t>
            </a: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7030A0"/>
                </a:solidFill>
              </a:rPr>
              <a:t>Кто со звуками не дружит,</a:t>
            </a:r>
          </a:p>
          <a:p>
            <a:pPr algn="ctr" eaLnBrk="1" hangingPunct="1">
              <a:buFontTx/>
              <a:buNone/>
            </a:pPr>
            <a:r>
              <a:rPr lang="ru-RU" b="1" dirty="0">
                <a:solidFill>
                  <a:srgbClr val="7030A0"/>
                </a:solidFill>
              </a:rPr>
              <a:t>Приходите все сюда!</a:t>
            </a:r>
          </a:p>
        </p:txBody>
      </p:sp>
      <p:pic>
        <p:nvPicPr>
          <p:cNvPr id="1026" name="Picture 2" descr="C:\Users\Rosinka\Desktop\20230131_0759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20" y="1714488"/>
            <a:ext cx="4000527" cy="300039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30" name="Picture 6" descr="C:\Users\Rosinka\Desktop\20230131_075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1571612"/>
            <a:ext cx="4038600" cy="30289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80B152-917D-4949-842A-ED6B6B79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571480"/>
            <a:ext cx="4929222" cy="1071570"/>
          </a:xfrm>
        </p:spPr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</a:rPr>
              <a:t>Использование </a:t>
            </a:r>
            <a:r>
              <a:rPr lang="ru-RU" sz="3200" b="1" dirty="0" err="1">
                <a:solidFill>
                  <a:srgbClr val="7030A0"/>
                </a:solidFill>
              </a:rPr>
              <a:t>здоровьесберегающих</a:t>
            </a:r>
            <a:r>
              <a:rPr lang="ru-RU" sz="3200" b="1" dirty="0">
                <a:solidFill>
                  <a:srgbClr val="7030A0"/>
                </a:solidFill>
              </a:rPr>
              <a:t> технологий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E56283-7436-4D25-A91A-6F3328757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00693" y="219962"/>
            <a:ext cx="3319778" cy="248983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3272F8-2F51-4E8D-AAEF-69A1B8655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1548" y="3150450"/>
            <a:ext cx="3486639" cy="261497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230932-4FEE-410A-BEF9-CF3FBAE60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86380" y="3857628"/>
            <a:ext cx="3429024" cy="257176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91134F-10C5-4E8F-B163-77EC150791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2738" y="2405056"/>
            <a:ext cx="3238523" cy="242889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20870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8275"/>
            <a:ext cx="9144000" cy="1512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>
                <a:solidFill>
                  <a:schemeClr val="hlink"/>
                </a:solidFill>
              </a:rPr>
              <a:t>Лаптева 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chemeClr val="hlink"/>
                </a:solidFill>
              </a:rPr>
              <a:t>Светлана Николаевна</a:t>
            </a:r>
            <a:r>
              <a:rPr lang="ru-RU" b="1"/>
              <a:t> </a:t>
            </a:r>
            <a:endParaRPr lang="ru-RU" b="1">
              <a:solidFill>
                <a:srgbClr val="3366FF"/>
              </a:solidFill>
              <a:latin typeface="Garamond" pitchFamily="18" charset="0"/>
            </a:endParaRPr>
          </a:p>
        </p:txBody>
      </p:sp>
      <p:pic>
        <p:nvPicPr>
          <p:cNvPr id="22531" name="Picture 4" descr="bird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59113" y="0"/>
            <a:ext cx="9794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bird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620713"/>
            <a:ext cx="9794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bird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51050" y="1484313"/>
            <a:ext cx="97948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bird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2150"/>
            <a:ext cx="9794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bird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8313" y="620713"/>
            <a:ext cx="9794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bird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0"/>
            <a:ext cx="9794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bird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63713" y="549275"/>
            <a:ext cx="9794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 descr="bird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981075"/>
            <a:ext cx="9794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анимашки кошк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39750" y="4581525"/>
            <a:ext cx="973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4" descr="анимаш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437063"/>
            <a:ext cx="23145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7"/>
          <p:cNvSpPr>
            <a:spLocks noChangeArrowheads="1"/>
          </p:cNvSpPr>
          <p:nvPr/>
        </p:nvSpPr>
        <p:spPr bwMode="auto">
          <a:xfrm>
            <a:off x="2286000" y="4149725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Личный сайт: http://pptcloud.ru/lapteva-svetlana-nikolaevna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Е-mail: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svetlyachok.logoped.17@list.ru</a:t>
            </a:r>
            <a:endParaRPr lang="en-US" b="1"/>
          </a:p>
        </p:txBody>
      </p:sp>
      <p:pic>
        <p:nvPicPr>
          <p:cNvPr id="22542" name="Picture 18" descr="табличка-логопе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1557338"/>
            <a:ext cx="67691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2714 L 0.00208 -0.137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Добро пожаловать! Кабинет №2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Rosinka\Desktop\20230131_080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86314" y="3071810"/>
            <a:ext cx="4038600" cy="30289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2051" name="Picture 3" descr="C:\Users\Rosinka\Desktop\20230131_0807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038600" cy="302895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072074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Это важный кабинет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Работает здесь логопед.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Не каждый это знает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А тот, кто знает, уважает</a:t>
            </a:r>
            <a:r>
              <a:rPr lang="ru-RU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08050"/>
            <a:ext cx="8143932" cy="1582738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Основное назначение логопедического кабинета :</a:t>
            </a:r>
            <a:r>
              <a:rPr lang="ru-RU" sz="40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808288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ru-RU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 оптимальных  условий для коррекционного</a:t>
            </a:r>
            <a:r>
              <a:rPr lang="en-US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обучения дошкольников с недостатками в развитии устной речи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100" name="Picture 8" descr="df34cd06fba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df34cd06fba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04813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df34cd06fba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5661025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df34cd06fba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589588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357298"/>
            <a:ext cx="8072493" cy="50244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я прихожу в детский сад, захожу в свой кабинет. Мой кабинет - это творческая мастерская, весь социально-психологический микроклимат которой, создаёт условия для самореализации личности. Он мне очень нравится, но я мечтаю о том, что когда-нибудь он будет оснащен по последнему слову техники…. Но это будет потом. А сейчас я иду по коридору и ловлю взгляды моих малышей, таких похожих и одновременно таких разных. Они добрые и отзывчивые, с удивительными глазами, ловящими каждое моё движение. Они слушают каждое моё слово, копируют мою интонацию. А еще есть тихие и замкнутые, испуганные и равнодушные, но и они когда-нибудь захотят общаться, рассказать о своих игрушках, мультфильмах.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Трудности, неудачи, разочарования отступают, когда видишь блеск глаз своих малышей. Я готова свернуть горы, отбросить своё плохое настроение и идти вперёд. 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Итак, я – логопед, правильнее сказать учитель-логопед. 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понимать буквально - я учитель речи. А точнее, человек, который эту речь корректирует. Причем коррекция происходит на уровне всех речевых единиц, начиная со звука и заканчивая предложением.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моей деятельности - способствовать социализации ребенка в обществе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solidFill>
                <a:schemeClr val="hlink"/>
              </a:solidFill>
            </a:endParaRPr>
          </a:p>
        </p:txBody>
      </p:sp>
      <p:pic>
        <p:nvPicPr>
          <p:cNvPr id="5133" name="Picture 13" descr="анимашки кош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973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анимашки кош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04813"/>
            <a:ext cx="973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анимашки кош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14282" y="4572008"/>
            <a:ext cx="9731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анимашки кош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8064500" y="4786322"/>
            <a:ext cx="1079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16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5631E-6 L -0.00573 0.6907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4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62829E-7 L 0.00191 0.71174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2714 L 0.00208 -0.13754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4447 L -0.00382 -0.14794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57298"/>
            <a:ext cx="6229368" cy="3429024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b="1" i="1" dirty="0">
              <a:solidFill>
                <a:schemeClr val="hlink"/>
              </a:solidFill>
            </a:endParaRPr>
          </a:p>
        </p:txBody>
      </p:sp>
      <p:pic>
        <p:nvPicPr>
          <p:cNvPr id="7171" name="Picture 5" descr="butterfly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2412" flipH="1">
            <a:off x="611188" y="12684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butterfly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2412">
            <a:off x="7164388" y="8366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butterfly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0906" flipH="1">
            <a:off x="539750" y="4941888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butterfly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4324">
            <a:off x="7164388" y="4797425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5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 для индивидуальной работы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313"/>
            <a:ext cx="3887788" cy="48863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ru-RU" sz="1800" b="1" i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Посмотрите все сюда,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Большое зеркало здесь у меня.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ребятками мы перед ним садимся,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Дружно и вместе всё делать стремимся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ru-RU" sz="18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Учимся здесь мы змейкой шипеть,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Пчёлкой жужжать, как собачка рычать.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же «часики» и «грибок»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Будем знать их мы на зубок.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Упражненья  выполнять,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звуки чётко знать</a:t>
            </a:r>
            <a:r>
              <a:rPr lang="ru-RU" sz="1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ru-RU" sz="1800" dirty="0"/>
          </a:p>
        </p:txBody>
      </p:sp>
      <p:pic>
        <p:nvPicPr>
          <p:cNvPr id="8198" name="Picture 16" descr="butterfly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0"/>
            <a:ext cx="685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osinka\Desktop\фотки\20230116_125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95451" y="3262541"/>
            <a:ext cx="3240361" cy="243027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1027" name="Picture 3" descr="C:\Users\Rosinka\Desktop\фотки\20221019_164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49020" y="1580541"/>
            <a:ext cx="2928958" cy="219671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dirty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И язычок «грибком»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Или лошадкой цокает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 И губы «хоботком».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Потом трещит моторчиком,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Раз несколько подряд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Веселая зарядка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i="1" dirty="0">
                <a:solidFill>
                  <a:srgbClr val="7030A0"/>
                </a:solidFill>
              </a:rPr>
              <a:t>Для язычков ребят.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9220" name="Picture 14" descr="butterfly18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7874690">
            <a:off x="2522538" y="798512"/>
            <a:ext cx="514350" cy="447675"/>
          </a:xfrm>
          <a:noFill/>
        </p:spPr>
      </p:pic>
      <p:pic>
        <p:nvPicPr>
          <p:cNvPr id="9221" name="Picture 13" descr="butterfly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8899">
            <a:off x="1403350" y="56610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6" descr="butterfly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620713"/>
            <a:ext cx="685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butterfly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8899">
            <a:off x="5795963" y="9810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 descr="butterfly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25310">
            <a:off x="7634288" y="654050"/>
            <a:ext cx="514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butterfly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876925"/>
            <a:ext cx="685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butterfly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11529">
            <a:off x="7451725" y="58769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5" descr="butterfly4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91992" flipH="1">
            <a:off x="468313" y="404813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Rosinka\Desktop\фотки\20221017_091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093950" y="835480"/>
            <a:ext cx="3240335" cy="228370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90CBFD-A3D1-40BF-AE93-B9FA65E1F2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0898" y="3059903"/>
            <a:ext cx="3333773" cy="250033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F247028-3D32-40EB-A93D-E951C20E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Игры на автоматизацию звуков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E28EDB5-CA84-429B-B2ED-BE1A8C65D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055" y="1741277"/>
            <a:ext cx="3071834" cy="230387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98EA46E-4807-49E3-AA5E-4611FAC9E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214422"/>
            <a:ext cx="3429024" cy="257176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452F7A-E3E1-4D28-8759-E590C70BF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8992" y="4000504"/>
            <a:ext cx="3391857" cy="254389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81145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381</Words>
  <Application>Microsoft Office PowerPoint</Application>
  <PresentationFormat>Экран (4:3)</PresentationFormat>
  <Paragraphs>65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«Логопедический кабинет в ДОУ»</vt:lpstr>
      <vt:lpstr>Добро пожаловать! Кабинет №1</vt:lpstr>
      <vt:lpstr>Добро пожаловать! Кабинет №2</vt:lpstr>
      <vt:lpstr>Основное назначение логопедического кабинета : </vt:lpstr>
      <vt:lpstr>Слайд 5</vt:lpstr>
      <vt:lpstr>Слайд 6</vt:lpstr>
      <vt:lpstr>Центр для индивидуальной работы</vt:lpstr>
      <vt:lpstr>Слайд 8</vt:lpstr>
      <vt:lpstr>Игры на автоматизацию звуков</vt:lpstr>
      <vt:lpstr>Центр развития неречевых процессов</vt:lpstr>
      <vt:lpstr>Слайд 11</vt:lpstr>
      <vt:lpstr>Слайд 12</vt:lpstr>
      <vt:lpstr>Стенд для размещения лексического материала </vt:lpstr>
      <vt:lpstr>Лепбук</vt:lpstr>
      <vt:lpstr>Пособия по развитию связной речи</vt:lpstr>
      <vt:lpstr>Фразовый конструктор</vt:lpstr>
      <vt:lpstr>Подготовка к обучению грамоте</vt:lpstr>
      <vt:lpstr>Родительские уголки</vt:lpstr>
      <vt:lpstr>Рабочее место логопеда</vt:lpstr>
      <vt:lpstr>Использование здоровьесберегающих технологий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кабинет  МОУ «СОШ №20 с углубленным изучением отдельных предметов  г. Белгорода»</dc:title>
  <dc:creator>Home</dc:creator>
  <cp:lastModifiedBy>Rosinka</cp:lastModifiedBy>
  <cp:revision>53</cp:revision>
  <dcterms:created xsi:type="dcterms:W3CDTF">2008-03-16T12:05:50Z</dcterms:created>
  <dcterms:modified xsi:type="dcterms:W3CDTF">2023-01-31T04:07:37Z</dcterms:modified>
</cp:coreProperties>
</file>